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8" r:id="rId10"/>
    <p:sldId id="269" r:id="rId11"/>
    <p:sldId id="270" r:id="rId12"/>
    <p:sldId id="261" r:id="rId13"/>
    <p:sldId id="271" r:id="rId14"/>
    <p:sldId id="272" r:id="rId15"/>
    <p:sldId id="273" r:id="rId16"/>
    <p:sldId id="262" r:id="rId17"/>
    <p:sldId id="274" r:id="rId18"/>
    <p:sldId id="275" r:id="rId19"/>
    <p:sldId id="276" r:id="rId20"/>
    <p:sldId id="263" r:id="rId21"/>
    <p:sldId id="26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6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0E52A3-5E2A-4BF6-9174-7ADE2F172F6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539D315-8398-4563-9ABD-A2D1687CB503}">
      <dgm:prSet/>
      <dgm:spPr/>
      <dgm:t>
        <a:bodyPr/>
        <a:lstStyle/>
        <a:p>
          <a:r>
            <a:rPr lang="en-US"/>
            <a:t>• Tourism Benefits:</a:t>
          </a:r>
        </a:p>
      </dgm:t>
    </dgm:pt>
    <dgm:pt modelId="{7E32CD12-EAA6-4E3C-8AA2-CDC5C131CE52}" type="parTrans" cxnId="{A0E5A182-9303-4C2D-B608-8884304492C0}">
      <dgm:prSet/>
      <dgm:spPr/>
      <dgm:t>
        <a:bodyPr/>
        <a:lstStyle/>
        <a:p>
          <a:endParaRPr lang="en-US"/>
        </a:p>
      </dgm:t>
    </dgm:pt>
    <dgm:pt modelId="{82A2B9F8-BC1A-49F5-9F67-627242B50B8A}" type="sibTrans" cxnId="{A0E5A182-9303-4C2D-B608-8884304492C0}">
      <dgm:prSet/>
      <dgm:spPr/>
      <dgm:t>
        <a:bodyPr/>
        <a:lstStyle/>
        <a:p>
          <a:endParaRPr lang="en-US"/>
        </a:p>
      </dgm:t>
    </dgm:pt>
    <dgm:pt modelId="{6DB563E8-9F6B-431C-B999-384B607187FE}">
      <dgm:prSet/>
      <dgm:spPr/>
      <dgm:t>
        <a:bodyPr/>
        <a:lstStyle/>
        <a:p>
          <a:r>
            <a:rPr lang="en-US"/>
            <a:t>- Helps travel apps recommend nearby amenities.</a:t>
          </a:r>
        </a:p>
      </dgm:t>
    </dgm:pt>
    <dgm:pt modelId="{1045879F-311B-4009-AC67-318A7482B584}" type="parTrans" cxnId="{FD4A1964-C7CA-46F6-A14D-16D13786C637}">
      <dgm:prSet/>
      <dgm:spPr/>
      <dgm:t>
        <a:bodyPr/>
        <a:lstStyle/>
        <a:p>
          <a:endParaRPr lang="en-US"/>
        </a:p>
      </dgm:t>
    </dgm:pt>
    <dgm:pt modelId="{D1C72F61-3238-41D6-A1D5-9ED97577A1EE}" type="sibTrans" cxnId="{FD4A1964-C7CA-46F6-A14D-16D13786C637}">
      <dgm:prSet/>
      <dgm:spPr/>
      <dgm:t>
        <a:bodyPr/>
        <a:lstStyle/>
        <a:p>
          <a:endParaRPr lang="en-US"/>
        </a:p>
      </dgm:t>
    </dgm:pt>
    <dgm:pt modelId="{88B0BD29-D359-4623-BCA9-D7530B13D409}">
      <dgm:prSet/>
      <dgm:spPr/>
      <dgm:t>
        <a:bodyPr/>
        <a:lstStyle/>
        <a:p>
          <a:r>
            <a:rPr lang="en-US"/>
            <a:t>- Assists tourists in planning their visits efficiently.</a:t>
          </a:r>
        </a:p>
      </dgm:t>
    </dgm:pt>
    <dgm:pt modelId="{B591D0B7-4299-4314-BA52-F6DBCF4512D3}" type="parTrans" cxnId="{DA3B7705-D9FA-4EA9-8929-49CA70600992}">
      <dgm:prSet/>
      <dgm:spPr/>
      <dgm:t>
        <a:bodyPr/>
        <a:lstStyle/>
        <a:p>
          <a:endParaRPr lang="en-US"/>
        </a:p>
      </dgm:t>
    </dgm:pt>
    <dgm:pt modelId="{F461706B-07F3-4BE5-B94A-4A92D0870D65}" type="sibTrans" cxnId="{DA3B7705-D9FA-4EA9-8929-49CA70600992}">
      <dgm:prSet/>
      <dgm:spPr/>
      <dgm:t>
        <a:bodyPr/>
        <a:lstStyle/>
        <a:p>
          <a:endParaRPr lang="en-US"/>
        </a:p>
      </dgm:t>
    </dgm:pt>
    <dgm:pt modelId="{74294E5D-9551-4741-B681-70BAAF9C8313}">
      <dgm:prSet/>
      <dgm:spPr/>
      <dgm:t>
        <a:bodyPr/>
        <a:lstStyle/>
        <a:p>
          <a:r>
            <a:rPr lang="en-US"/>
            <a:t>• Urban Planning:</a:t>
          </a:r>
        </a:p>
      </dgm:t>
    </dgm:pt>
    <dgm:pt modelId="{FB92E5FF-D660-43F2-BE1C-FCB96CB5E158}" type="parTrans" cxnId="{C0F7B88E-2AFF-4DED-BD86-EB9E2A4DA5F1}">
      <dgm:prSet/>
      <dgm:spPr/>
      <dgm:t>
        <a:bodyPr/>
        <a:lstStyle/>
        <a:p>
          <a:endParaRPr lang="en-US"/>
        </a:p>
      </dgm:t>
    </dgm:pt>
    <dgm:pt modelId="{FE31307D-8744-462D-910B-B27E12BB2D37}" type="sibTrans" cxnId="{C0F7B88E-2AFF-4DED-BD86-EB9E2A4DA5F1}">
      <dgm:prSet/>
      <dgm:spPr/>
      <dgm:t>
        <a:bodyPr/>
        <a:lstStyle/>
        <a:p>
          <a:endParaRPr lang="en-US"/>
        </a:p>
      </dgm:t>
    </dgm:pt>
    <dgm:pt modelId="{0320F83D-E54F-4C29-94D9-25E33F666A07}">
      <dgm:prSet/>
      <dgm:spPr/>
      <dgm:t>
        <a:bodyPr/>
        <a:lstStyle/>
        <a:p>
          <a:r>
            <a:rPr lang="en-US"/>
            <a:t>- Highlights underserved areas.</a:t>
          </a:r>
        </a:p>
      </dgm:t>
    </dgm:pt>
    <dgm:pt modelId="{C4A06F22-DBBB-4FFD-98DE-7ECAB336EA89}" type="parTrans" cxnId="{D442C40F-D58C-4283-94D8-AFB8037D8D68}">
      <dgm:prSet/>
      <dgm:spPr/>
      <dgm:t>
        <a:bodyPr/>
        <a:lstStyle/>
        <a:p>
          <a:endParaRPr lang="en-US"/>
        </a:p>
      </dgm:t>
    </dgm:pt>
    <dgm:pt modelId="{867BB58E-5F9F-4832-820E-8ED82033B5E0}" type="sibTrans" cxnId="{D442C40F-D58C-4283-94D8-AFB8037D8D68}">
      <dgm:prSet/>
      <dgm:spPr/>
      <dgm:t>
        <a:bodyPr/>
        <a:lstStyle/>
        <a:p>
          <a:endParaRPr lang="en-US"/>
        </a:p>
      </dgm:t>
    </dgm:pt>
    <dgm:pt modelId="{9403D805-22EF-44C9-8BED-5F0C29386EE2}">
      <dgm:prSet/>
      <dgm:spPr/>
      <dgm:t>
        <a:bodyPr/>
        <a:lstStyle/>
        <a:p>
          <a:r>
            <a:rPr lang="en-US"/>
            <a:t>- Provides insights for infrastructure development.</a:t>
          </a:r>
        </a:p>
      </dgm:t>
    </dgm:pt>
    <dgm:pt modelId="{04F84D7B-8AAC-4045-AF8E-C86E0CC24426}" type="parTrans" cxnId="{4993B8E3-E6EF-42EC-B794-92D66F24A045}">
      <dgm:prSet/>
      <dgm:spPr/>
      <dgm:t>
        <a:bodyPr/>
        <a:lstStyle/>
        <a:p>
          <a:endParaRPr lang="en-US"/>
        </a:p>
      </dgm:t>
    </dgm:pt>
    <dgm:pt modelId="{709739E0-5A0D-41BC-B124-842128000338}" type="sibTrans" cxnId="{4993B8E3-E6EF-42EC-B794-92D66F24A045}">
      <dgm:prSet/>
      <dgm:spPr/>
      <dgm:t>
        <a:bodyPr/>
        <a:lstStyle/>
        <a:p>
          <a:endParaRPr lang="en-US"/>
        </a:p>
      </dgm:t>
    </dgm:pt>
    <dgm:pt modelId="{095CD179-1DFC-AE4D-8C80-C5A15D7C621A}" type="pres">
      <dgm:prSet presAssocID="{C00E52A3-5E2A-4BF6-9174-7ADE2F172F6F}" presName="linear" presStyleCnt="0">
        <dgm:presLayoutVars>
          <dgm:animLvl val="lvl"/>
          <dgm:resizeHandles val="exact"/>
        </dgm:presLayoutVars>
      </dgm:prSet>
      <dgm:spPr/>
    </dgm:pt>
    <dgm:pt modelId="{13F1D51E-2AEA-BC46-9E8E-1D898F690CE4}" type="pres">
      <dgm:prSet presAssocID="{1539D315-8398-4563-9ABD-A2D1687CB50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5C8CC95-DD05-CD4B-839F-F73ED68B633B}" type="pres">
      <dgm:prSet presAssocID="{82A2B9F8-BC1A-49F5-9F67-627242B50B8A}" presName="spacer" presStyleCnt="0"/>
      <dgm:spPr/>
    </dgm:pt>
    <dgm:pt modelId="{170D9ADC-BB57-5B4F-983C-95E470E4F575}" type="pres">
      <dgm:prSet presAssocID="{6DB563E8-9F6B-431C-B999-384B607187F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2424B82-AE46-F547-922F-63B2980A3B30}" type="pres">
      <dgm:prSet presAssocID="{D1C72F61-3238-41D6-A1D5-9ED97577A1EE}" presName="spacer" presStyleCnt="0"/>
      <dgm:spPr/>
    </dgm:pt>
    <dgm:pt modelId="{8B478024-7486-4E42-B054-7339FE010828}" type="pres">
      <dgm:prSet presAssocID="{88B0BD29-D359-4623-BCA9-D7530B13D40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D40D33C-1479-D14F-B0DC-EE2D4C8A2C66}" type="pres">
      <dgm:prSet presAssocID="{F461706B-07F3-4BE5-B94A-4A92D0870D65}" presName="spacer" presStyleCnt="0"/>
      <dgm:spPr/>
    </dgm:pt>
    <dgm:pt modelId="{3668CB70-C951-9441-808B-BE972F963A95}" type="pres">
      <dgm:prSet presAssocID="{74294E5D-9551-4741-B681-70BAAF9C831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261B09C-242A-0541-9102-E2525B154F50}" type="pres">
      <dgm:prSet presAssocID="{FE31307D-8744-462D-910B-B27E12BB2D37}" presName="spacer" presStyleCnt="0"/>
      <dgm:spPr/>
    </dgm:pt>
    <dgm:pt modelId="{19B11732-377C-F24C-BE35-073DB86CF057}" type="pres">
      <dgm:prSet presAssocID="{0320F83D-E54F-4C29-94D9-25E33F666A0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06AA8E6-ABE2-D74D-8F89-1938269E475A}" type="pres">
      <dgm:prSet presAssocID="{867BB58E-5F9F-4832-820E-8ED82033B5E0}" presName="spacer" presStyleCnt="0"/>
      <dgm:spPr/>
    </dgm:pt>
    <dgm:pt modelId="{6D7D6D25-77C9-5C42-B92A-306883D9CF47}" type="pres">
      <dgm:prSet presAssocID="{9403D805-22EF-44C9-8BED-5F0C29386EE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A3B7705-D9FA-4EA9-8929-49CA70600992}" srcId="{C00E52A3-5E2A-4BF6-9174-7ADE2F172F6F}" destId="{88B0BD29-D359-4623-BCA9-D7530B13D409}" srcOrd="2" destOrd="0" parTransId="{B591D0B7-4299-4314-BA52-F6DBCF4512D3}" sibTransId="{F461706B-07F3-4BE5-B94A-4A92D0870D65}"/>
    <dgm:cxn modelId="{D7EC520B-16D4-5649-9253-C10714B6981F}" type="presOf" srcId="{C00E52A3-5E2A-4BF6-9174-7ADE2F172F6F}" destId="{095CD179-1DFC-AE4D-8C80-C5A15D7C621A}" srcOrd="0" destOrd="0" presId="urn:microsoft.com/office/officeart/2005/8/layout/vList2"/>
    <dgm:cxn modelId="{D442C40F-D58C-4283-94D8-AFB8037D8D68}" srcId="{C00E52A3-5E2A-4BF6-9174-7ADE2F172F6F}" destId="{0320F83D-E54F-4C29-94D9-25E33F666A07}" srcOrd="4" destOrd="0" parTransId="{C4A06F22-DBBB-4FFD-98DE-7ECAB336EA89}" sibTransId="{867BB58E-5F9F-4832-820E-8ED82033B5E0}"/>
    <dgm:cxn modelId="{02DFAA26-17A8-194C-B47B-A10C0B1C19D6}" type="presOf" srcId="{6DB563E8-9F6B-431C-B999-384B607187FE}" destId="{170D9ADC-BB57-5B4F-983C-95E470E4F575}" srcOrd="0" destOrd="0" presId="urn:microsoft.com/office/officeart/2005/8/layout/vList2"/>
    <dgm:cxn modelId="{ACC50952-A97C-4545-A3BD-79742039DEED}" type="presOf" srcId="{0320F83D-E54F-4C29-94D9-25E33F666A07}" destId="{19B11732-377C-F24C-BE35-073DB86CF057}" srcOrd="0" destOrd="0" presId="urn:microsoft.com/office/officeart/2005/8/layout/vList2"/>
    <dgm:cxn modelId="{FD4A1964-C7CA-46F6-A14D-16D13786C637}" srcId="{C00E52A3-5E2A-4BF6-9174-7ADE2F172F6F}" destId="{6DB563E8-9F6B-431C-B999-384B607187FE}" srcOrd="1" destOrd="0" parTransId="{1045879F-311B-4009-AC67-318A7482B584}" sibTransId="{D1C72F61-3238-41D6-A1D5-9ED97577A1EE}"/>
    <dgm:cxn modelId="{A0E5A182-9303-4C2D-B608-8884304492C0}" srcId="{C00E52A3-5E2A-4BF6-9174-7ADE2F172F6F}" destId="{1539D315-8398-4563-9ABD-A2D1687CB503}" srcOrd="0" destOrd="0" parTransId="{7E32CD12-EAA6-4E3C-8AA2-CDC5C131CE52}" sibTransId="{82A2B9F8-BC1A-49F5-9F67-627242B50B8A}"/>
    <dgm:cxn modelId="{C0F7B88E-2AFF-4DED-BD86-EB9E2A4DA5F1}" srcId="{C00E52A3-5E2A-4BF6-9174-7ADE2F172F6F}" destId="{74294E5D-9551-4741-B681-70BAAF9C8313}" srcOrd="3" destOrd="0" parTransId="{FB92E5FF-D660-43F2-BE1C-FCB96CB5E158}" sibTransId="{FE31307D-8744-462D-910B-B27E12BB2D37}"/>
    <dgm:cxn modelId="{0AD8BC8E-5FE3-5D4F-8479-9F0D22DC836A}" type="presOf" srcId="{88B0BD29-D359-4623-BCA9-D7530B13D409}" destId="{8B478024-7486-4E42-B054-7339FE010828}" srcOrd="0" destOrd="0" presId="urn:microsoft.com/office/officeart/2005/8/layout/vList2"/>
    <dgm:cxn modelId="{C1E23E90-E796-944A-A0DD-8FC2A4377BD7}" type="presOf" srcId="{74294E5D-9551-4741-B681-70BAAF9C8313}" destId="{3668CB70-C951-9441-808B-BE972F963A95}" srcOrd="0" destOrd="0" presId="urn:microsoft.com/office/officeart/2005/8/layout/vList2"/>
    <dgm:cxn modelId="{219F5794-6FD2-6B43-AAE9-32305811A58A}" type="presOf" srcId="{9403D805-22EF-44C9-8BED-5F0C29386EE2}" destId="{6D7D6D25-77C9-5C42-B92A-306883D9CF47}" srcOrd="0" destOrd="0" presId="urn:microsoft.com/office/officeart/2005/8/layout/vList2"/>
    <dgm:cxn modelId="{E7DFB6BC-E17E-E048-935D-CC460B312FE2}" type="presOf" srcId="{1539D315-8398-4563-9ABD-A2D1687CB503}" destId="{13F1D51E-2AEA-BC46-9E8E-1D898F690CE4}" srcOrd="0" destOrd="0" presId="urn:microsoft.com/office/officeart/2005/8/layout/vList2"/>
    <dgm:cxn modelId="{4993B8E3-E6EF-42EC-B794-92D66F24A045}" srcId="{C00E52A3-5E2A-4BF6-9174-7ADE2F172F6F}" destId="{9403D805-22EF-44C9-8BED-5F0C29386EE2}" srcOrd="5" destOrd="0" parTransId="{04F84D7B-8AAC-4045-AF8E-C86E0CC24426}" sibTransId="{709739E0-5A0D-41BC-B124-842128000338}"/>
    <dgm:cxn modelId="{12A6108C-962F-D346-8313-EAA0A81CC0D9}" type="presParOf" srcId="{095CD179-1DFC-AE4D-8C80-C5A15D7C621A}" destId="{13F1D51E-2AEA-BC46-9E8E-1D898F690CE4}" srcOrd="0" destOrd="0" presId="urn:microsoft.com/office/officeart/2005/8/layout/vList2"/>
    <dgm:cxn modelId="{D08B114E-29FD-664B-A221-D3BB21BA535E}" type="presParOf" srcId="{095CD179-1DFC-AE4D-8C80-C5A15D7C621A}" destId="{35C8CC95-DD05-CD4B-839F-F73ED68B633B}" srcOrd="1" destOrd="0" presId="urn:microsoft.com/office/officeart/2005/8/layout/vList2"/>
    <dgm:cxn modelId="{D47A0F1B-BDA1-5140-A8C8-65D4ED50879B}" type="presParOf" srcId="{095CD179-1DFC-AE4D-8C80-C5A15D7C621A}" destId="{170D9ADC-BB57-5B4F-983C-95E470E4F575}" srcOrd="2" destOrd="0" presId="urn:microsoft.com/office/officeart/2005/8/layout/vList2"/>
    <dgm:cxn modelId="{921133D6-FB37-E548-A411-EA72C01C6080}" type="presParOf" srcId="{095CD179-1DFC-AE4D-8C80-C5A15D7C621A}" destId="{32424B82-AE46-F547-922F-63B2980A3B30}" srcOrd="3" destOrd="0" presId="urn:microsoft.com/office/officeart/2005/8/layout/vList2"/>
    <dgm:cxn modelId="{781B356F-06F4-0645-8F80-DAF853F43661}" type="presParOf" srcId="{095CD179-1DFC-AE4D-8C80-C5A15D7C621A}" destId="{8B478024-7486-4E42-B054-7339FE010828}" srcOrd="4" destOrd="0" presId="urn:microsoft.com/office/officeart/2005/8/layout/vList2"/>
    <dgm:cxn modelId="{EAD5FF52-4985-2743-942C-7DAA9250C20A}" type="presParOf" srcId="{095CD179-1DFC-AE4D-8C80-C5A15D7C621A}" destId="{FD40D33C-1479-D14F-B0DC-EE2D4C8A2C66}" srcOrd="5" destOrd="0" presId="urn:microsoft.com/office/officeart/2005/8/layout/vList2"/>
    <dgm:cxn modelId="{863808FC-7348-CD41-8D4F-379490E00516}" type="presParOf" srcId="{095CD179-1DFC-AE4D-8C80-C5A15D7C621A}" destId="{3668CB70-C951-9441-808B-BE972F963A95}" srcOrd="6" destOrd="0" presId="urn:microsoft.com/office/officeart/2005/8/layout/vList2"/>
    <dgm:cxn modelId="{9A18AB15-751B-794C-B2AC-50024A9DC489}" type="presParOf" srcId="{095CD179-1DFC-AE4D-8C80-C5A15D7C621A}" destId="{9261B09C-242A-0541-9102-E2525B154F50}" srcOrd="7" destOrd="0" presId="urn:microsoft.com/office/officeart/2005/8/layout/vList2"/>
    <dgm:cxn modelId="{44E03331-3950-1C46-B20D-37055CD22F5B}" type="presParOf" srcId="{095CD179-1DFC-AE4D-8C80-C5A15D7C621A}" destId="{19B11732-377C-F24C-BE35-073DB86CF057}" srcOrd="8" destOrd="0" presId="urn:microsoft.com/office/officeart/2005/8/layout/vList2"/>
    <dgm:cxn modelId="{BB91B7B1-23B5-C746-B9ED-D7CA2F3E8C46}" type="presParOf" srcId="{095CD179-1DFC-AE4D-8C80-C5A15D7C621A}" destId="{A06AA8E6-ABE2-D74D-8F89-1938269E475A}" srcOrd="9" destOrd="0" presId="urn:microsoft.com/office/officeart/2005/8/layout/vList2"/>
    <dgm:cxn modelId="{A6669443-870B-554B-8F9A-252A09FF4761}" type="presParOf" srcId="{095CD179-1DFC-AE4D-8C80-C5A15D7C621A}" destId="{6D7D6D25-77C9-5C42-B92A-306883D9CF4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B621E8-92AC-4E0A-AB0F-3B9B0CF83DA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76C4AA5-9539-4277-A69A-8C05CB3049CE}">
      <dgm:prSet/>
      <dgm:spPr/>
      <dgm:t>
        <a:bodyPr/>
        <a:lstStyle/>
        <a:p>
          <a:r>
            <a:rPr lang="en-US"/>
            <a:t>• Showcased how spatial databases and QGIS visualize spatial data effectively.</a:t>
          </a:r>
        </a:p>
      </dgm:t>
    </dgm:pt>
    <dgm:pt modelId="{B35533F1-F5CC-4C7D-A4CE-2A842572B940}" type="parTrans" cxnId="{46E6622F-BDB3-43ED-8F38-197EB9B9A192}">
      <dgm:prSet/>
      <dgm:spPr/>
      <dgm:t>
        <a:bodyPr/>
        <a:lstStyle/>
        <a:p>
          <a:endParaRPr lang="en-US"/>
        </a:p>
      </dgm:t>
    </dgm:pt>
    <dgm:pt modelId="{21CA5FB1-AB61-4524-B9F9-F7156E68A06E}" type="sibTrans" cxnId="{46E6622F-BDB3-43ED-8F38-197EB9B9A192}">
      <dgm:prSet/>
      <dgm:spPr/>
      <dgm:t>
        <a:bodyPr/>
        <a:lstStyle/>
        <a:p>
          <a:endParaRPr lang="en-US"/>
        </a:p>
      </dgm:t>
    </dgm:pt>
    <dgm:pt modelId="{393D09D7-F1DE-49C6-A0F9-3B8964508CBD}">
      <dgm:prSet/>
      <dgm:spPr/>
      <dgm:t>
        <a:bodyPr/>
        <a:lstStyle/>
        <a:p>
          <a:r>
            <a:rPr lang="en-US"/>
            <a:t>• Queries provided insights into restaurants, hotels, and public transport.</a:t>
          </a:r>
        </a:p>
      </dgm:t>
    </dgm:pt>
    <dgm:pt modelId="{BD1F04C8-1875-4646-8278-38725F3E6133}" type="parTrans" cxnId="{FDFC23BA-818B-4A24-8973-4571309A13E6}">
      <dgm:prSet/>
      <dgm:spPr/>
      <dgm:t>
        <a:bodyPr/>
        <a:lstStyle/>
        <a:p>
          <a:endParaRPr lang="en-US"/>
        </a:p>
      </dgm:t>
    </dgm:pt>
    <dgm:pt modelId="{1B8DB9BC-2848-4FD0-9925-1C1ACED47A3B}" type="sibTrans" cxnId="{FDFC23BA-818B-4A24-8973-4571309A13E6}">
      <dgm:prSet/>
      <dgm:spPr/>
      <dgm:t>
        <a:bodyPr/>
        <a:lstStyle/>
        <a:p>
          <a:endParaRPr lang="en-US"/>
        </a:p>
      </dgm:t>
    </dgm:pt>
    <dgm:pt modelId="{6E7F31F3-4D17-4D62-BD3C-EE7CF9435382}">
      <dgm:prSet/>
      <dgm:spPr/>
      <dgm:t>
        <a:bodyPr/>
        <a:lstStyle/>
        <a:p>
          <a:r>
            <a:rPr lang="en-US"/>
            <a:t>• Applications in tourism and urban planning demonstrate real-world value.</a:t>
          </a:r>
        </a:p>
      </dgm:t>
    </dgm:pt>
    <dgm:pt modelId="{F97314DB-7EF2-4AF5-9519-52EBA8F78509}" type="parTrans" cxnId="{1DC4EC45-CA62-4393-9DD2-314AD170AE54}">
      <dgm:prSet/>
      <dgm:spPr/>
      <dgm:t>
        <a:bodyPr/>
        <a:lstStyle/>
        <a:p>
          <a:endParaRPr lang="en-US"/>
        </a:p>
      </dgm:t>
    </dgm:pt>
    <dgm:pt modelId="{E2E14833-5EA5-4F9E-B4A9-78EEEF328BCF}" type="sibTrans" cxnId="{1DC4EC45-CA62-4393-9DD2-314AD170AE54}">
      <dgm:prSet/>
      <dgm:spPr/>
      <dgm:t>
        <a:bodyPr/>
        <a:lstStyle/>
        <a:p>
          <a:endParaRPr lang="en-US"/>
        </a:p>
      </dgm:t>
    </dgm:pt>
    <dgm:pt modelId="{33A87031-9567-4706-A5B2-12BC57ABA1EF}">
      <dgm:prSet/>
      <dgm:spPr/>
      <dgm:t>
        <a:bodyPr/>
        <a:lstStyle/>
        <a:p>
          <a:r>
            <a:rPr lang="en-US"/>
            <a:t>Thank you for watching this presentation! Feel free to reach out with questions.</a:t>
          </a:r>
        </a:p>
      </dgm:t>
    </dgm:pt>
    <dgm:pt modelId="{3651156B-A633-4871-B1FC-9F40C33CC28C}" type="parTrans" cxnId="{A482666F-3162-4863-B388-A023012283FB}">
      <dgm:prSet/>
      <dgm:spPr/>
      <dgm:t>
        <a:bodyPr/>
        <a:lstStyle/>
        <a:p>
          <a:endParaRPr lang="en-US"/>
        </a:p>
      </dgm:t>
    </dgm:pt>
    <dgm:pt modelId="{00BE8D90-ACE6-44E5-8EDF-6820063377FE}" type="sibTrans" cxnId="{A482666F-3162-4863-B388-A023012283FB}">
      <dgm:prSet/>
      <dgm:spPr/>
      <dgm:t>
        <a:bodyPr/>
        <a:lstStyle/>
        <a:p>
          <a:endParaRPr lang="en-US"/>
        </a:p>
      </dgm:t>
    </dgm:pt>
    <dgm:pt modelId="{C8D844E0-657E-FB4B-A65E-EFC4A7FA6F43}" type="pres">
      <dgm:prSet presAssocID="{2EB621E8-92AC-4E0A-AB0F-3B9B0CF83DA1}" presName="linear" presStyleCnt="0">
        <dgm:presLayoutVars>
          <dgm:animLvl val="lvl"/>
          <dgm:resizeHandles val="exact"/>
        </dgm:presLayoutVars>
      </dgm:prSet>
      <dgm:spPr/>
    </dgm:pt>
    <dgm:pt modelId="{3AFCFE32-1FC7-684D-9256-BACDD8DAECD0}" type="pres">
      <dgm:prSet presAssocID="{276C4AA5-9539-4277-A69A-8C05CB3049C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6F30202-1B59-9743-864F-4A356915C25E}" type="pres">
      <dgm:prSet presAssocID="{21CA5FB1-AB61-4524-B9F9-F7156E68A06E}" presName="spacer" presStyleCnt="0"/>
      <dgm:spPr/>
    </dgm:pt>
    <dgm:pt modelId="{E3ED74E0-B50B-F94C-B02B-E923173CDA03}" type="pres">
      <dgm:prSet presAssocID="{393D09D7-F1DE-49C6-A0F9-3B8964508CB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FF2D72-6FB1-AE45-BD03-7420C3DE889F}" type="pres">
      <dgm:prSet presAssocID="{1B8DB9BC-2848-4FD0-9925-1C1ACED47A3B}" presName="spacer" presStyleCnt="0"/>
      <dgm:spPr/>
    </dgm:pt>
    <dgm:pt modelId="{BFCAD4B1-6EF4-4C4C-85AD-D5B617F85AA1}" type="pres">
      <dgm:prSet presAssocID="{6E7F31F3-4D17-4D62-BD3C-EE7CF943538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DA567AA-2B1C-7845-B6BF-4E4F33B28E5A}" type="pres">
      <dgm:prSet presAssocID="{E2E14833-5EA5-4F9E-B4A9-78EEEF328BCF}" presName="spacer" presStyleCnt="0"/>
      <dgm:spPr/>
    </dgm:pt>
    <dgm:pt modelId="{EADBE91E-9129-6F47-B664-F4DEFA5B21DD}" type="pres">
      <dgm:prSet presAssocID="{33A87031-9567-4706-A5B2-12BC57ABA1E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0806B00-D71D-8641-949A-4F16F2FC2CB0}" type="presOf" srcId="{33A87031-9567-4706-A5B2-12BC57ABA1EF}" destId="{EADBE91E-9129-6F47-B664-F4DEFA5B21DD}" srcOrd="0" destOrd="0" presId="urn:microsoft.com/office/officeart/2005/8/layout/vList2"/>
    <dgm:cxn modelId="{ECB7CA15-A021-4442-ADD6-29424B424BDD}" type="presOf" srcId="{6E7F31F3-4D17-4D62-BD3C-EE7CF9435382}" destId="{BFCAD4B1-6EF4-4C4C-85AD-D5B617F85AA1}" srcOrd="0" destOrd="0" presId="urn:microsoft.com/office/officeart/2005/8/layout/vList2"/>
    <dgm:cxn modelId="{46E6622F-BDB3-43ED-8F38-197EB9B9A192}" srcId="{2EB621E8-92AC-4E0A-AB0F-3B9B0CF83DA1}" destId="{276C4AA5-9539-4277-A69A-8C05CB3049CE}" srcOrd="0" destOrd="0" parTransId="{B35533F1-F5CC-4C7D-A4CE-2A842572B940}" sibTransId="{21CA5FB1-AB61-4524-B9F9-F7156E68A06E}"/>
    <dgm:cxn modelId="{1DC4EC45-CA62-4393-9DD2-314AD170AE54}" srcId="{2EB621E8-92AC-4E0A-AB0F-3B9B0CF83DA1}" destId="{6E7F31F3-4D17-4D62-BD3C-EE7CF9435382}" srcOrd="2" destOrd="0" parTransId="{F97314DB-7EF2-4AF5-9519-52EBA8F78509}" sibTransId="{E2E14833-5EA5-4F9E-B4A9-78EEEF328BCF}"/>
    <dgm:cxn modelId="{E51ED44C-F9DA-C346-8B6B-AEC14905DE3F}" type="presOf" srcId="{393D09D7-F1DE-49C6-A0F9-3B8964508CBD}" destId="{E3ED74E0-B50B-F94C-B02B-E923173CDA03}" srcOrd="0" destOrd="0" presId="urn:microsoft.com/office/officeart/2005/8/layout/vList2"/>
    <dgm:cxn modelId="{A482666F-3162-4863-B388-A023012283FB}" srcId="{2EB621E8-92AC-4E0A-AB0F-3B9B0CF83DA1}" destId="{33A87031-9567-4706-A5B2-12BC57ABA1EF}" srcOrd="3" destOrd="0" parTransId="{3651156B-A633-4871-B1FC-9F40C33CC28C}" sibTransId="{00BE8D90-ACE6-44E5-8EDF-6820063377FE}"/>
    <dgm:cxn modelId="{6278499F-B8CD-B84B-B0A8-84C6E6EA3ABC}" type="presOf" srcId="{276C4AA5-9539-4277-A69A-8C05CB3049CE}" destId="{3AFCFE32-1FC7-684D-9256-BACDD8DAECD0}" srcOrd="0" destOrd="0" presId="urn:microsoft.com/office/officeart/2005/8/layout/vList2"/>
    <dgm:cxn modelId="{6F0CC8B7-51FA-EF4B-939F-E9E0010688C7}" type="presOf" srcId="{2EB621E8-92AC-4E0A-AB0F-3B9B0CF83DA1}" destId="{C8D844E0-657E-FB4B-A65E-EFC4A7FA6F43}" srcOrd="0" destOrd="0" presId="urn:microsoft.com/office/officeart/2005/8/layout/vList2"/>
    <dgm:cxn modelId="{FDFC23BA-818B-4A24-8973-4571309A13E6}" srcId="{2EB621E8-92AC-4E0A-AB0F-3B9B0CF83DA1}" destId="{393D09D7-F1DE-49C6-A0F9-3B8964508CBD}" srcOrd="1" destOrd="0" parTransId="{BD1F04C8-1875-4646-8278-38725F3E6133}" sibTransId="{1B8DB9BC-2848-4FD0-9925-1C1ACED47A3B}"/>
    <dgm:cxn modelId="{ADF296AA-5667-4F48-9F30-3C7A495563C3}" type="presParOf" srcId="{C8D844E0-657E-FB4B-A65E-EFC4A7FA6F43}" destId="{3AFCFE32-1FC7-684D-9256-BACDD8DAECD0}" srcOrd="0" destOrd="0" presId="urn:microsoft.com/office/officeart/2005/8/layout/vList2"/>
    <dgm:cxn modelId="{59D8EF17-374D-8E4A-86B7-05EC063DBB43}" type="presParOf" srcId="{C8D844E0-657E-FB4B-A65E-EFC4A7FA6F43}" destId="{66F30202-1B59-9743-864F-4A356915C25E}" srcOrd="1" destOrd="0" presId="urn:microsoft.com/office/officeart/2005/8/layout/vList2"/>
    <dgm:cxn modelId="{630A053D-5450-6441-BF4F-6C7B6D7E3E24}" type="presParOf" srcId="{C8D844E0-657E-FB4B-A65E-EFC4A7FA6F43}" destId="{E3ED74E0-B50B-F94C-B02B-E923173CDA03}" srcOrd="2" destOrd="0" presId="urn:microsoft.com/office/officeart/2005/8/layout/vList2"/>
    <dgm:cxn modelId="{9C68923E-7071-244A-8F80-9DC0833FD197}" type="presParOf" srcId="{C8D844E0-657E-FB4B-A65E-EFC4A7FA6F43}" destId="{49FF2D72-6FB1-AE45-BD03-7420C3DE889F}" srcOrd="3" destOrd="0" presId="urn:microsoft.com/office/officeart/2005/8/layout/vList2"/>
    <dgm:cxn modelId="{25E2DA1D-6D24-DF41-BB08-FA45031BF03F}" type="presParOf" srcId="{C8D844E0-657E-FB4B-A65E-EFC4A7FA6F43}" destId="{BFCAD4B1-6EF4-4C4C-85AD-D5B617F85AA1}" srcOrd="4" destOrd="0" presId="urn:microsoft.com/office/officeart/2005/8/layout/vList2"/>
    <dgm:cxn modelId="{E18DE7EA-5945-5846-A407-DE26A0DE8023}" type="presParOf" srcId="{C8D844E0-657E-FB4B-A65E-EFC4A7FA6F43}" destId="{FDA567AA-2B1C-7845-B6BF-4E4F33B28E5A}" srcOrd="5" destOrd="0" presId="urn:microsoft.com/office/officeart/2005/8/layout/vList2"/>
    <dgm:cxn modelId="{AFAA489C-4D29-F34D-856F-CA88C1CACC64}" type="presParOf" srcId="{C8D844E0-657E-FB4B-A65E-EFC4A7FA6F43}" destId="{EADBE91E-9129-6F47-B664-F4DEFA5B21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1D51E-2AEA-BC46-9E8E-1D898F690CE4}">
      <dsp:nvSpPr>
        <dsp:cNvPr id="0" name=""/>
        <dsp:cNvSpPr/>
      </dsp:nvSpPr>
      <dsp:spPr>
        <a:xfrm>
          <a:off x="0" y="38372"/>
          <a:ext cx="8195871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Tourism Benefits:</a:t>
          </a:r>
        </a:p>
      </dsp:txBody>
      <dsp:txXfrm>
        <a:off x="30442" y="68814"/>
        <a:ext cx="8134987" cy="562726"/>
      </dsp:txXfrm>
    </dsp:sp>
    <dsp:sp modelId="{170D9ADC-BB57-5B4F-983C-95E470E4F575}">
      <dsp:nvSpPr>
        <dsp:cNvPr id="0" name=""/>
        <dsp:cNvSpPr/>
      </dsp:nvSpPr>
      <dsp:spPr>
        <a:xfrm>
          <a:off x="0" y="736862"/>
          <a:ext cx="8195871" cy="623610"/>
        </a:xfrm>
        <a:prstGeom prst="round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Helps travel apps recommend nearby amenities.</a:t>
          </a:r>
        </a:p>
      </dsp:txBody>
      <dsp:txXfrm>
        <a:off x="30442" y="767304"/>
        <a:ext cx="8134987" cy="562726"/>
      </dsp:txXfrm>
    </dsp:sp>
    <dsp:sp modelId="{8B478024-7486-4E42-B054-7339FE010828}">
      <dsp:nvSpPr>
        <dsp:cNvPr id="0" name=""/>
        <dsp:cNvSpPr/>
      </dsp:nvSpPr>
      <dsp:spPr>
        <a:xfrm>
          <a:off x="0" y="1435352"/>
          <a:ext cx="8195871" cy="623610"/>
        </a:xfrm>
        <a:prstGeom prst="round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Assists tourists in planning their visits efficiently.</a:t>
          </a:r>
        </a:p>
      </dsp:txBody>
      <dsp:txXfrm>
        <a:off x="30442" y="1465794"/>
        <a:ext cx="8134987" cy="562726"/>
      </dsp:txXfrm>
    </dsp:sp>
    <dsp:sp modelId="{3668CB70-C951-9441-808B-BE972F963A95}">
      <dsp:nvSpPr>
        <dsp:cNvPr id="0" name=""/>
        <dsp:cNvSpPr/>
      </dsp:nvSpPr>
      <dsp:spPr>
        <a:xfrm>
          <a:off x="0" y="2133842"/>
          <a:ext cx="8195871" cy="623610"/>
        </a:xfrm>
        <a:prstGeom prst="roundRect">
          <a:avLst/>
        </a:prstGeom>
        <a:solidFill>
          <a:schemeClr val="accent2">
            <a:hueOff val="2808912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Urban Planning:</a:t>
          </a:r>
        </a:p>
      </dsp:txBody>
      <dsp:txXfrm>
        <a:off x="30442" y="2164284"/>
        <a:ext cx="8134987" cy="562726"/>
      </dsp:txXfrm>
    </dsp:sp>
    <dsp:sp modelId="{19B11732-377C-F24C-BE35-073DB86CF057}">
      <dsp:nvSpPr>
        <dsp:cNvPr id="0" name=""/>
        <dsp:cNvSpPr/>
      </dsp:nvSpPr>
      <dsp:spPr>
        <a:xfrm>
          <a:off x="0" y="2832332"/>
          <a:ext cx="8195871" cy="623610"/>
        </a:xfrm>
        <a:prstGeom prst="roundRect">
          <a:avLst/>
        </a:prstGeom>
        <a:solidFill>
          <a:schemeClr val="accent2">
            <a:hueOff val="3745216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Highlights underserved areas.</a:t>
          </a:r>
        </a:p>
      </dsp:txBody>
      <dsp:txXfrm>
        <a:off x="30442" y="2862774"/>
        <a:ext cx="8134987" cy="562726"/>
      </dsp:txXfrm>
    </dsp:sp>
    <dsp:sp modelId="{6D7D6D25-77C9-5C42-B92A-306883D9CF47}">
      <dsp:nvSpPr>
        <dsp:cNvPr id="0" name=""/>
        <dsp:cNvSpPr/>
      </dsp:nvSpPr>
      <dsp:spPr>
        <a:xfrm>
          <a:off x="0" y="3530822"/>
          <a:ext cx="8195871" cy="62361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Provides insights for infrastructure development.</a:t>
          </a:r>
        </a:p>
      </dsp:txBody>
      <dsp:txXfrm>
        <a:off x="30442" y="3561264"/>
        <a:ext cx="8134987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CFE32-1FC7-684D-9256-BACDD8DAECD0}">
      <dsp:nvSpPr>
        <dsp:cNvPr id="0" name=""/>
        <dsp:cNvSpPr/>
      </dsp:nvSpPr>
      <dsp:spPr>
        <a:xfrm>
          <a:off x="0" y="83282"/>
          <a:ext cx="8195871" cy="954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Showcased how spatial databases and QGIS visualize spatial data effectively.</a:t>
          </a:r>
        </a:p>
      </dsp:txBody>
      <dsp:txXfrm>
        <a:off x="46606" y="129888"/>
        <a:ext cx="8102659" cy="861507"/>
      </dsp:txXfrm>
    </dsp:sp>
    <dsp:sp modelId="{E3ED74E0-B50B-F94C-B02B-E923173CDA03}">
      <dsp:nvSpPr>
        <dsp:cNvPr id="0" name=""/>
        <dsp:cNvSpPr/>
      </dsp:nvSpPr>
      <dsp:spPr>
        <a:xfrm>
          <a:off x="0" y="1107122"/>
          <a:ext cx="8195871" cy="954719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Queries provided insights into restaurants, hotels, and public transport.</a:t>
          </a:r>
        </a:p>
      </dsp:txBody>
      <dsp:txXfrm>
        <a:off x="46606" y="1153728"/>
        <a:ext cx="8102659" cy="861507"/>
      </dsp:txXfrm>
    </dsp:sp>
    <dsp:sp modelId="{BFCAD4B1-6EF4-4C4C-85AD-D5B617F85AA1}">
      <dsp:nvSpPr>
        <dsp:cNvPr id="0" name=""/>
        <dsp:cNvSpPr/>
      </dsp:nvSpPr>
      <dsp:spPr>
        <a:xfrm>
          <a:off x="0" y="2130962"/>
          <a:ext cx="8195871" cy="954719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Applications in tourism and urban planning demonstrate real-world value.</a:t>
          </a:r>
        </a:p>
      </dsp:txBody>
      <dsp:txXfrm>
        <a:off x="46606" y="2177568"/>
        <a:ext cx="8102659" cy="861507"/>
      </dsp:txXfrm>
    </dsp:sp>
    <dsp:sp modelId="{EADBE91E-9129-6F47-B664-F4DEFA5B21DD}">
      <dsp:nvSpPr>
        <dsp:cNvPr id="0" name=""/>
        <dsp:cNvSpPr/>
      </dsp:nvSpPr>
      <dsp:spPr>
        <a:xfrm>
          <a:off x="0" y="3154802"/>
          <a:ext cx="8195871" cy="954719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Thank you for watching this presentation! Feel free to reach out with questions.</a:t>
          </a:r>
        </a:p>
      </dsp:txBody>
      <dsp:txXfrm>
        <a:off x="46606" y="3201408"/>
        <a:ext cx="8102659" cy="86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1912" y="1562669"/>
            <a:ext cx="4227085" cy="2456597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Spatial Database and QGIS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36981" y="4298722"/>
            <a:ext cx="3508565" cy="1148885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Exploring Tourism Amenities in Ireland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55DE8-84EF-9EF6-AA41-8944A738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52" r="56489"/>
          <a:stretch/>
        </p:blipFill>
        <p:spPr>
          <a:xfrm>
            <a:off x="-5449" y="10"/>
            <a:ext cx="2677211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D1864-1D65-2556-4220-D6D5313D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4999"/>
            <a:ext cx="7772400" cy="35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3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1414A9-E1FD-7EEB-D182-31D90002E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919"/>
            <a:ext cx="7772400" cy="47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0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Query 3: Public Transport Near Tourist Places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• Identifies public transport within 300 meters of tourist places.</a:t>
            </a:r>
          </a:p>
          <a:p>
            <a:endParaRPr lang="en-US" sz="1700" dirty="0"/>
          </a:p>
          <a:p>
            <a:r>
              <a:rPr lang="en-US" sz="1700" dirty="0"/>
              <a:t>• Output: Nearest public transport options.</a:t>
            </a:r>
          </a:p>
          <a:p>
            <a:r>
              <a:rPr lang="en-US" sz="1700" dirty="0"/>
              <a:t>• Visualization: Yellow markers represent transport points within 300 meters.</a:t>
            </a:r>
          </a:p>
        </p:txBody>
      </p:sp>
      <p:pic>
        <p:nvPicPr>
          <p:cNvPr id="5" name="Picture 4" descr="Interior of empty bus">
            <a:extLst>
              <a:ext uri="{FF2B5EF4-FFF2-40B4-BE49-F238E27FC236}">
                <a16:creationId xmlns:a16="http://schemas.microsoft.com/office/drawing/2014/main" id="{3D42E6B5-98E0-0947-FCAC-679FEB31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15" r="27034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7E50E1-50F7-7914-7E66-7A3C628A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6622"/>
            <a:ext cx="7772400" cy="39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3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90974-9CDC-96A5-3D61-E965DEA6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14" y="0"/>
            <a:ext cx="7494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0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9CB210-58F3-5FF0-D355-09232E73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09233"/>
            <a:ext cx="7772400" cy="48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9F5A8-F57F-62C1-605C-609212BE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26" r="30592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Comprehensive Query: All Amenities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r>
              <a:rPr lang="en-US" sz="1700"/>
              <a:t>• Combines restaurants, hotels, and public transport near tourist places.</a:t>
            </a:r>
          </a:p>
          <a:p>
            <a:endParaRPr lang="en-US" sz="1700"/>
          </a:p>
          <a:p>
            <a:r>
              <a:rPr lang="en-US" sz="1700"/>
              <a:t>• Visualization: Comprehensive map with all amenities.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6E1890-FD8C-7111-F298-B5C9327A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41694"/>
            <a:ext cx="7772400" cy="537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E4A044-709C-CA74-DD38-B948A115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10380"/>
            <a:ext cx="7772400" cy="36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0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AFF46-FD21-2BCC-4F80-2335FCED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72800"/>
            <a:ext cx="7772400" cy="49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t>• This project explores the relationships between tourist places and nearby amenities.</a:t>
            </a:r>
            <a:endParaRPr lang="en-US"/>
          </a:p>
          <a:p>
            <a:pPr>
              <a:lnSpc>
                <a:spcPct val="90000"/>
              </a:lnSpc>
            </a:pPr>
            <a:r>
              <a:t>• Focused on restaurants, hotels, and public transport.</a:t>
            </a:r>
            <a:endParaRPr lang="en-US"/>
          </a:p>
          <a:p>
            <a:pPr>
              <a:lnSpc>
                <a:spcPct val="90000"/>
              </a:lnSpc>
            </a:pPr>
            <a:r>
              <a:t>• Objective: Demonstrate how spatial databases and QGIS provide valuable insights.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Practical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13F540-8E0B-B99D-138E-69A64BF62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26325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98CC87-1033-2FA7-3BC5-3E2DE7A7F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64409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Background and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Datasets used:</a:t>
            </a:r>
          </a:p>
          <a:p>
            <a:pPr>
              <a:lnSpc>
                <a:spcPct val="90000"/>
              </a:lnSpc>
            </a:pPr>
            <a:r>
              <a:rPr lang="en-US" sz="1600"/>
              <a:t>1. Tourist Places – Points of interest for visitors.</a:t>
            </a:r>
          </a:p>
          <a:p>
            <a:pPr>
              <a:lnSpc>
                <a:spcPct val="90000"/>
              </a:lnSpc>
            </a:pPr>
            <a:r>
              <a:rPr lang="en-US" sz="1600"/>
              <a:t>2. Restaurants – Dining options for tourists.</a:t>
            </a:r>
          </a:p>
          <a:p>
            <a:pPr>
              <a:lnSpc>
                <a:spcPct val="90000"/>
              </a:lnSpc>
            </a:pPr>
            <a:r>
              <a:rPr lang="en-US" sz="1600"/>
              <a:t>3. Hotels – Accommodations near tourist places.</a:t>
            </a:r>
          </a:p>
          <a:p>
            <a:pPr>
              <a:lnSpc>
                <a:spcPct val="90000"/>
              </a:lnSpc>
            </a:pPr>
            <a:r>
              <a:rPr lang="en-US" sz="1600"/>
              <a:t>4. Public Transport – Accessibility options like bus stops.</a:t>
            </a:r>
          </a:p>
          <a:p>
            <a:pPr>
              <a:lnSpc>
                <a:spcPct val="90000"/>
              </a:lnSpc>
            </a:pPr>
            <a:endParaRPr lang="en-US" sz="1600"/>
          </a:p>
          <a:p>
            <a:pPr>
              <a:lnSpc>
                <a:spcPct val="90000"/>
              </a:lnSpc>
            </a:pPr>
            <a:r>
              <a:rPr lang="en-US" sz="1600"/>
              <a:t>Why this analysis is important:</a:t>
            </a:r>
          </a:p>
          <a:p>
            <a:pPr>
              <a:lnSpc>
                <a:spcPct val="90000"/>
              </a:lnSpc>
            </a:pPr>
            <a:r>
              <a:rPr lang="en-US" sz="1600"/>
              <a:t>• Helps in tourism and urban planning.</a:t>
            </a:r>
          </a:p>
          <a:p>
            <a:pPr>
              <a:lnSpc>
                <a:spcPct val="90000"/>
              </a:lnSpc>
            </a:pPr>
            <a:r>
              <a:rPr lang="en-US" sz="1600"/>
              <a:t>• Highlights areas for infrastructure improvement.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DDDA0-807C-21E2-A6FF-A1E3DC8F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01" r="33368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Query 1: Restaurants Near Tourist Places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• Identifies restaurants within 500 meters of tourist places.</a:t>
            </a:r>
          </a:p>
          <a:p>
            <a:r>
              <a:rPr lang="en-US" sz="1700"/>
              <a:t>• Output: Nearest restaurants and their distances.</a:t>
            </a:r>
          </a:p>
          <a:p>
            <a:r>
              <a:rPr lang="en-US" sz="1700"/>
              <a:t>• Visualization: Red markers represent restaurants within 500 meters.</a:t>
            </a:r>
          </a:p>
        </p:txBody>
      </p:sp>
      <p:pic>
        <p:nvPicPr>
          <p:cNvPr id="5" name="Picture 4" descr="Folded umbrellas">
            <a:extLst>
              <a:ext uri="{FF2B5EF4-FFF2-40B4-BE49-F238E27FC236}">
                <a16:creationId xmlns:a16="http://schemas.microsoft.com/office/drawing/2014/main" id="{2BB3625A-E4EB-78DE-E78A-CC66354D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97" r="37645" b="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663CAA-CC56-B9F9-181E-50AAAA48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012" y="1600200"/>
            <a:ext cx="759597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26A59A-8FFC-394B-4C21-D99B805A3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951" y="1600200"/>
            <a:ext cx="68760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6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EA952D-B0C8-49F1-40AF-F2990E6B4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051" y="1600200"/>
            <a:ext cx="675989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6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Query 2: Hotels Near Tourist Places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• Identifies hotels within 1 kilometer of tourist places.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• Output: Nearest hotels and their distances.</a:t>
            </a:r>
          </a:p>
          <a:p>
            <a:r>
              <a:rPr lang="en-US" sz="1700" dirty="0"/>
              <a:t>• Visualization: Green markers represent hotels within 1 km.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FF974-9417-177E-0C4C-801921E9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28" r="14533" b="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DC3D1-0DEF-0BD6-E761-0C7E13F3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7749"/>
            <a:ext cx="7772400" cy="38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8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346</Words>
  <Application>Microsoft Macintosh PowerPoint</Application>
  <PresentationFormat>On-screen Show (4:3)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Spatial Database and QGIS Project</vt:lpstr>
      <vt:lpstr>Introduction</vt:lpstr>
      <vt:lpstr>Background and Context</vt:lpstr>
      <vt:lpstr>Query 1: Restaurants Near Tourist Places</vt:lpstr>
      <vt:lpstr>PowerPoint Presentation</vt:lpstr>
      <vt:lpstr>PowerPoint Presentation</vt:lpstr>
      <vt:lpstr>PowerPoint Presentation</vt:lpstr>
      <vt:lpstr>Query 2: Hotels Near Tourist Places</vt:lpstr>
      <vt:lpstr>PowerPoint Presentation</vt:lpstr>
      <vt:lpstr>PowerPoint Presentation</vt:lpstr>
      <vt:lpstr>PowerPoint Presentation</vt:lpstr>
      <vt:lpstr>Query 3: Public Transport Near Tourist Places</vt:lpstr>
      <vt:lpstr>PowerPoint Presentation</vt:lpstr>
      <vt:lpstr>PowerPoint Presentation</vt:lpstr>
      <vt:lpstr>PowerPoint Presentation</vt:lpstr>
      <vt:lpstr>Comprehensive Query: All Amenities</vt:lpstr>
      <vt:lpstr>PowerPoint Presentation</vt:lpstr>
      <vt:lpstr>PowerPoint Presentation</vt:lpstr>
      <vt:lpstr>PowerPoint Presentation</vt:lpstr>
      <vt:lpstr>Practical Applications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Santosh, Sharanya (santossy)</cp:lastModifiedBy>
  <cp:revision>2</cp:revision>
  <dcterms:created xsi:type="dcterms:W3CDTF">2013-01-27T09:14:16Z</dcterms:created>
  <dcterms:modified xsi:type="dcterms:W3CDTF">2025-01-09T00:18:56Z</dcterms:modified>
  <cp:category/>
</cp:coreProperties>
</file>